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7" r:id="rId3"/>
    <p:sldId id="259" r:id="rId4"/>
    <p:sldId id="285" r:id="rId5"/>
    <p:sldId id="260" r:id="rId6"/>
    <p:sldId id="261" r:id="rId7"/>
    <p:sldId id="264" r:id="rId8"/>
    <p:sldId id="263" r:id="rId9"/>
    <p:sldId id="265" r:id="rId10"/>
    <p:sldId id="266" r:id="rId11"/>
    <p:sldId id="286" r:id="rId12"/>
    <p:sldId id="270" r:id="rId13"/>
    <p:sldId id="257" r:id="rId14"/>
    <p:sldId id="271" r:id="rId15"/>
    <p:sldId id="268" r:id="rId16"/>
    <p:sldId id="272" r:id="rId17"/>
    <p:sldId id="269" r:id="rId18"/>
    <p:sldId id="283" r:id="rId19"/>
    <p:sldId id="273" r:id="rId20"/>
    <p:sldId id="276" r:id="rId21"/>
    <p:sldId id="258" r:id="rId22"/>
    <p:sldId id="274" r:id="rId23"/>
    <p:sldId id="275" r:id="rId24"/>
    <p:sldId id="277" r:id="rId25"/>
    <p:sldId id="278" r:id="rId26"/>
    <p:sldId id="279" r:id="rId27"/>
    <p:sldId id="280" r:id="rId28"/>
    <p:sldId id="281" r:id="rId29"/>
    <p:sldId id="284" r:id="rId30"/>
    <p:sldId id="2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pp Johnson" initials="KJ" lastIdx="1" clrIdx="0">
    <p:extLst>
      <p:ext uri="{19B8F6BF-5375-455C-9EA6-DF929625EA0E}">
        <p15:presenceInfo xmlns:p15="http://schemas.microsoft.com/office/powerpoint/2012/main" userId="S::kipp.johnson@icahn.mssm.edu::1f5999d3-1c79-40b6-ac6e-1fa074e2f4c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75"/>
    <p:restoredTop sz="94663"/>
  </p:normalViewPr>
  <p:slideViewPr>
    <p:cSldViewPr snapToGrid="0" snapToObjects="1">
      <p:cViewPr varScale="1">
        <p:scale>
          <a:sx n="78" d="100"/>
          <a:sy n="78" d="100"/>
        </p:scale>
        <p:origin x="19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7T22:33:49.797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15B23-7957-EF4A-AB41-99CB13B00295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A0BC0-B284-C948-B4C4-024B023D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9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PAINTING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88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Queen Victoria mother, only allowed family to see English doctors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38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Historians have speculated his insecurities around his withered arm 2/2 </a:t>
            </a:r>
            <a:r>
              <a:rPr lang="en-US" dirty="0" err="1"/>
              <a:t>erb’s</a:t>
            </a:r>
            <a:r>
              <a:rPr lang="en-US" dirty="0"/>
              <a:t> palsy from shoulder dystocia lead to his willingness to start WW1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72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Historians have speculated his insecurities around his withered arm 2/2 </a:t>
            </a:r>
            <a:r>
              <a:rPr lang="en-US" dirty="0" err="1"/>
              <a:t>erb’s</a:t>
            </a:r>
            <a:r>
              <a:rPr lang="en-US" dirty="0"/>
              <a:t> palsy from shoulder dystocia lead to his willingness to start WW1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69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group have used definitions of head-</a:t>
            </a:r>
            <a:r>
              <a:rPr lang="en-US" dirty="0" err="1"/>
              <a:t>toi</a:t>
            </a:r>
            <a:r>
              <a:rPr lang="en-US" dirty="0"/>
              <a:t>-</a:t>
            </a:r>
            <a:r>
              <a:rPr lang="en-US" dirty="0" err="1"/>
              <a:t>boidy</a:t>
            </a:r>
            <a:r>
              <a:rPr lang="en-US" dirty="0"/>
              <a:t> delivery time (60 seconds or 2SDs above mean)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97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Evidence for rates of complications vary widely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F3307-9258-F64E-8BCC-FB66B33C7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8FB76-1180-D447-85BF-664FED305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0932B-D2C1-D740-9490-86C39E107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D0C43-87FA-3F4E-BE88-A7DCBB0E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30868-7C96-8E4E-9BC4-B0CC1D6E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9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51DF-560D-A440-87D3-32EB5449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50D6B3-21E5-FA4F-95FD-E30DD4C0A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AA1CC-6802-8745-8BE1-EAFF3284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C49CA-D730-F648-A0D5-2A2F57D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4F07A-3CBC-8142-AE66-4F577C69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72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29B292-0DBE-DA44-87B6-CF8C26530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20D95-8112-E347-9C28-A67196A24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1D2AA-203B-8E44-A2BF-33D5C55B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B4921-F068-8643-9C14-64FB91EB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A827A-CA95-1042-AC9C-D4416F18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1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271A-00F6-584D-BAB9-1A0665F0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979-214A-F04E-BC2E-E82F1844D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48BC4-8187-514B-951F-E1C79115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8080-CF0D-EF44-B463-8E4ACC53E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FD8EC-6248-924D-8CCC-392DA6C0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6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03B91-2D51-BF4B-A931-0A0AD5BA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A8F87-01B7-5440-8C04-4C866EECD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7BA38-6B95-1447-9526-EE9D87570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90CA5-EC1A-F244-A20C-511A02B3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A167-5DA3-A74A-B593-03A8ACAD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5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E12D-A1FF-624B-834D-876A9F5F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C3B6-2C84-914B-A49A-06C6E09AD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F55FA-9744-5244-B1EA-9008C7F87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9455-9EC1-3147-B897-70647372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238B9-C950-C74B-997F-6594DAA4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954F4-A1D0-1B43-A60A-0020D21F7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2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F0BF-1057-2C49-ADCA-F5F3A86B5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2264D-224B-8B4A-BDE5-BC725C469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3AE74-6F67-2F4E-87C4-E3A8F9D04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82BB9-50F4-AC41-A99F-4B3E65EDA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14F4C1-4D92-714D-9CEE-3B2ABFFED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CEE80-382F-8245-89A4-DF1FC5B7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4E9607-6727-9742-98FF-38A873492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A397BB-98B7-2B4D-8B0B-7839312B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9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18FA-8AF0-0744-8049-2DE04645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8933A-8A95-8045-BFF5-DD3079D83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5A561-1165-9549-A63D-A1ED2ABC4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63A4C-C506-7946-A53F-AB0AE7AA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1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07C09-24ED-1B4F-96B0-9EC69409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8763-E410-4341-943E-7DD69A87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B4656-1D37-D645-A04C-BB9560E8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1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2AEC-2EBE-DA48-887B-7D1386E0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F7D3E-E028-B545-B927-4E428613B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9252C-BC86-B447-A20A-56D09C81A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9D5BD-FB22-AA45-ACA6-F552D71C3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CB9F2-C526-A142-9145-C96977BF6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B92E5-866F-924C-84FD-EE819C8D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B9A27-ED1B-8942-B693-F34113F6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20DBB-5AF8-5543-A971-6F1D868BCA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001B6-29F2-E54F-B229-2E33D8CFE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F6832-9286-4146-B75B-0F0EB90C9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BA50-87A8-D246-9FEF-57573E78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C2A77-DC6E-1047-8AC5-CA5163DC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0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4BAE7-207E-8B4D-8D98-EDAAE28E7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A1690-7886-B548-9346-B112D832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02786-B142-BE43-A72B-F96542668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fld id="{95793D6D-717A-1A4E-93B6-152FF483DA26}" type="datetimeFigureOut">
              <a:rPr lang="en-US" smtClean="0"/>
              <a:pPr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30A01-749E-0F44-8D6B-E18D6F07C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07C5-7CD1-B742-9CAB-8A65B93E3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fld id="{6BDCAC5F-A95A-F14F-B443-FD44F49EE7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68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CD490-C2BA-3B4E-9D44-2FEEF9DF1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r>
              <a:rPr lang="en-US" sz="4000" dirty="0"/>
              <a:t>Shoulder Dystocia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9170C-5721-5C45-A659-8C270EDB2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Kipp Johnson</a:t>
            </a:r>
          </a:p>
        </p:txBody>
      </p:sp>
      <p:sp>
        <p:nvSpPr>
          <p:cNvPr id="95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C4ABC38C-CFCD-C946-84CB-E3305F4AD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4" r="1" b="562"/>
          <a:stretch/>
        </p:blipFill>
        <p:spPr bwMode="auto"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305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World War 1: 10 Disturbing Facts You Probably Didn't Know">
            <a:extLst>
              <a:ext uri="{FF2B5EF4-FFF2-40B4-BE49-F238E27FC236}">
                <a16:creationId xmlns:a16="http://schemas.microsoft.com/office/drawing/2014/main" id="{2F98D789-CCF7-BD4D-9EB2-1F1DCA6A2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4"/>
          <a:stretch/>
        </p:blipFill>
        <p:spPr bwMode="auto">
          <a:xfrm>
            <a:off x="367423" y="4223083"/>
            <a:ext cx="3783472" cy="228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77DBB87-BAF2-DB48-B2BA-FD94F3361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826" y="252329"/>
            <a:ext cx="4390750" cy="292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orld War I: The Great War Prof. Liulevicius-Modern History">
            <a:extLst>
              <a:ext uri="{FF2B5EF4-FFF2-40B4-BE49-F238E27FC236}">
                <a16:creationId xmlns:a16="http://schemas.microsoft.com/office/drawing/2014/main" id="{0F051DDA-6675-5248-860D-964D9341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58" y="252329"/>
            <a:ext cx="7043468" cy="39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teractive map: Mapping the outbreak of war">
            <a:extLst>
              <a:ext uri="{FF2B5EF4-FFF2-40B4-BE49-F238E27FC236}">
                <a16:creationId xmlns:a16="http://schemas.microsoft.com/office/drawing/2014/main" id="{64BC64AA-45B3-F04D-BFF6-9C2C3BB82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894" y="2252873"/>
            <a:ext cx="7650747" cy="425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097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42F1-9185-CF4B-BC32-E3C25CFC7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Problems during labor can result in severe and long-lasting deficits</a:t>
            </a:r>
          </a:p>
        </p:txBody>
      </p:sp>
    </p:spTree>
    <p:extLst>
      <p:ext uri="{BB962C8B-B14F-4D97-AF65-F5344CB8AC3E}">
        <p14:creationId xmlns:p14="http://schemas.microsoft.com/office/powerpoint/2010/main" val="3456793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F04-33F5-9946-B21F-DD874AD8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Case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64490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D936-B420-A44F-B2B7-1C0D30603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01F82-E1BB-4C41-AD0F-1D183DDC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2169"/>
            <a:ext cx="10515600" cy="2791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CC: Labor, non-reassuring fetal heart tracing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HPI: NB is a 24 </a:t>
            </a:r>
            <a:r>
              <a:rPr lang="en-US" sz="1800" dirty="0" err="1"/>
              <a:t>y.o</a:t>
            </a:r>
            <a:r>
              <a:rPr lang="en-US" sz="1800" dirty="0"/>
              <a:t>. G1P0 @ 41w3d BIBEMS presenting in active labor, transferred from the Jazz Center </a:t>
            </a:r>
            <a:r>
              <a:rPr lang="en-US" sz="1800" i="1" dirty="0"/>
              <a:t>[nearby birthing center]</a:t>
            </a:r>
            <a:r>
              <a:rPr lang="en-US" sz="1800" dirty="0"/>
              <a:t> for a non-reassuring fetal heart tracing. Contractions are occurring every 2-3 minutes and are painful. Uncomplicated pregnancy to date with consistent care. No prenatal records are available. </a:t>
            </a:r>
          </a:p>
        </p:txBody>
      </p:sp>
    </p:spTree>
    <p:extLst>
      <p:ext uri="{BB962C8B-B14F-4D97-AF65-F5344CB8AC3E}">
        <p14:creationId xmlns:p14="http://schemas.microsoft.com/office/powerpoint/2010/main" val="2493388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E7106-727E-F547-AB7E-B79379144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Medications</a:t>
            </a:r>
            <a:r>
              <a:rPr lang="en-US" dirty="0"/>
              <a:t>: Prenatal vitamins</a:t>
            </a:r>
          </a:p>
          <a:p>
            <a:r>
              <a:rPr lang="en-US" b="1" dirty="0"/>
              <a:t>Allergies</a:t>
            </a:r>
            <a:r>
              <a:rPr lang="en-US" dirty="0"/>
              <a:t>: None</a:t>
            </a:r>
          </a:p>
          <a:p>
            <a:r>
              <a:rPr lang="en-US" b="1" dirty="0"/>
              <a:t>OB history</a:t>
            </a:r>
            <a:r>
              <a:rPr lang="en-US" dirty="0"/>
              <a:t>: G1P000</a:t>
            </a:r>
          </a:p>
          <a:p>
            <a:r>
              <a:rPr lang="en-US" b="1" dirty="0"/>
              <a:t>GYN history</a:t>
            </a:r>
            <a:r>
              <a:rPr lang="en-US" dirty="0"/>
              <a:t>: WNL</a:t>
            </a:r>
            <a:endParaRPr lang="en-US" b="1" dirty="0"/>
          </a:p>
          <a:p>
            <a:r>
              <a:rPr lang="en-US" b="1" dirty="0"/>
              <a:t>Past medical history</a:t>
            </a:r>
            <a:r>
              <a:rPr lang="en-US" dirty="0"/>
              <a:t>: None</a:t>
            </a:r>
          </a:p>
          <a:p>
            <a:r>
              <a:rPr lang="en-US" b="1" dirty="0"/>
              <a:t>Past surgical history</a:t>
            </a:r>
            <a:r>
              <a:rPr lang="en-US" dirty="0"/>
              <a:t>: None</a:t>
            </a:r>
          </a:p>
          <a:p>
            <a:r>
              <a:rPr lang="en-US" b="1" dirty="0"/>
              <a:t>Family History: NA</a:t>
            </a:r>
          </a:p>
        </p:txBody>
      </p:sp>
    </p:spTree>
    <p:extLst>
      <p:ext uri="{BB962C8B-B14F-4D97-AF65-F5344CB8AC3E}">
        <p14:creationId xmlns:p14="http://schemas.microsoft.com/office/powerpoint/2010/main" val="1404919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6C0E-351F-9E41-B874-9EC86B34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1482"/>
            <a:ext cx="10515600" cy="1325563"/>
          </a:xfrm>
        </p:spPr>
        <p:txBody>
          <a:bodyPr/>
          <a:lstStyle/>
          <a:p>
            <a:r>
              <a:rPr lang="en-US" dirty="0"/>
              <a:t>Physical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5247-4E62-6E4A-B852-0E493DC3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2056"/>
            <a:ext cx="10515600" cy="2481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Vitals</a:t>
            </a:r>
            <a:r>
              <a:rPr lang="en-US" sz="1800" dirty="0"/>
              <a:t>: Temp 36.1°C, HR: 110, RR 18, BP 117/65 SpO2 99%</a:t>
            </a:r>
          </a:p>
          <a:p>
            <a:pPr marL="0" indent="0">
              <a:buNone/>
            </a:pPr>
            <a:r>
              <a:rPr lang="en-US" sz="1800" b="1" dirty="0"/>
              <a:t>General</a:t>
            </a:r>
            <a:r>
              <a:rPr lang="en-US" sz="1800" dirty="0"/>
              <a:t>: Young woman in moderate distress, odd affect</a:t>
            </a:r>
          </a:p>
          <a:p>
            <a:pPr marL="0" indent="0">
              <a:buNone/>
            </a:pPr>
            <a:r>
              <a:rPr lang="en-US" sz="1800" b="1" dirty="0"/>
              <a:t>Cardiovascular</a:t>
            </a:r>
            <a:r>
              <a:rPr lang="en-US" sz="1800" dirty="0"/>
              <a:t>: RRR, Normal S1/S2, Tachycardia</a:t>
            </a:r>
          </a:p>
          <a:p>
            <a:pPr marL="0" indent="0">
              <a:buNone/>
            </a:pPr>
            <a:r>
              <a:rPr lang="en-US" sz="1800" b="1" dirty="0"/>
              <a:t>Pulmonary</a:t>
            </a:r>
            <a:r>
              <a:rPr lang="en-US" sz="1800" dirty="0"/>
              <a:t>: CTAB</a:t>
            </a:r>
          </a:p>
          <a:p>
            <a:pPr marL="0" indent="0">
              <a:buNone/>
            </a:pPr>
            <a:r>
              <a:rPr lang="en-US" sz="1800" b="1" dirty="0"/>
              <a:t>Abdominal</a:t>
            </a:r>
            <a:r>
              <a:rPr lang="en-US" sz="1800" dirty="0"/>
              <a:t>: Soft, nontender, nondistended, no rebound, no guarding, fundus firm.</a:t>
            </a:r>
          </a:p>
          <a:p>
            <a:pPr marL="0" indent="0">
              <a:buNone/>
            </a:pPr>
            <a:r>
              <a:rPr lang="en-US" sz="1800" b="1" dirty="0"/>
              <a:t>Pelvic</a:t>
            </a:r>
            <a:r>
              <a:rPr lang="en-US" sz="1800" dirty="0"/>
              <a:t>: No bleeding. Cervix dilated to 9CM and 100% effaced.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17130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6C0E-351F-9E41-B874-9EC86B34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854"/>
            <a:ext cx="10515600" cy="1325563"/>
          </a:xfrm>
        </p:spPr>
        <p:txBody>
          <a:bodyPr/>
          <a:lstStyle/>
          <a:p>
            <a:r>
              <a:rPr lang="en-US" dirty="0"/>
              <a:t>Labs and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5247-4E62-6E4A-B852-0E493DC3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9844"/>
            <a:ext cx="10515600" cy="3781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Labs</a:t>
            </a:r>
            <a:r>
              <a:rPr lang="en-US" sz="1800" dirty="0"/>
              <a:t>:  </a:t>
            </a:r>
          </a:p>
          <a:p>
            <a:pPr marL="0" indent="0">
              <a:buNone/>
            </a:pPr>
            <a:r>
              <a:rPr lang="en-US" sz="1800" dirty="0"/>
              <a:t>	Type + Screen: O+</a:t>
            </a:r>
          </a:p>
          <a:p>
            <a:pPr marL="0" indent="0">
              <a:buNone/>
            </a:pPr>
            <a:r>
              <a:rPr lang="en-US" sz="1800" dirty="0"/>
              <a:t>	CBC – WBC 21.4 (99% PMNs), </a:t>
            </a:r>
            <a:r>
              <a:rPr lang="en-US" sz="1800" dirty="0" err="1"/>
              <a:t>HgB</a:t>
            </a:r>
            <a:r>
              <a:rPr lang="en-US" sz="1800" dirty="0"/>
              <a:t> 12.6, HCT 39.4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Transabdominal ultrasound</a:t>
            </a:r>
            <a:r>
              <a:rPr lang="en-US" sz="1800" dirty="0"/>
              <a:t>: Vertex presentation, anterior placenta, EFW 3000g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EKG: Sinus Tachycardia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Fetal Heart Rate Tracing</a:t>
            </a:r>
            <a:r>
              <a:rPr lang="en-US" sz="1800" dirty="0"/>
              <a:t>: Recurrent variable decelerations, moderate variability (Class II)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04869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9B52-EEF9-F74D-8A2B-E5C52652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3B63D-AFAF-9B4D-8636-AEF14C53C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Pt initially declines epidural or other intervention (blood transfusions)</a:t>
            </a:r>
          </a:p>
          <a:p>
            <a:r>
              <a:rPr lang="en-US" dirty="0"/>
              <a:t>Recurrent decelerations to 90 BPM, temporarily resolves with fetal scalp massage. Scalp electrode placed. </a:t>
            </a:r>
          </a:p>
          <a:p>
            <a:r>
              <a:rPr lang="en-US" dirty="0"/>
              <a:t>Return to room in &lt;1 hour, patient kneeling on bed beginning to give birth.</a:t>
            </a:r>
          </a:p>
          <a:p>
            <a:r>
              <a:rPr lang="en-US" dirty="0"/>
              <a:t>After re-positioning, patient laboring successfully until shoulder presentation with nuchal cord.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9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56AF-0D52-2144-99A7-399C1590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Shoulder!!!</a:t>
            </a:r>
          </a:p>
        </p:txBody>
      </p:sp>
    </p:spTree>
    <p:extLst>
      <p:ext uri="{BB962C8B-B14F-4D97-AF65-F5344CB8AC3E}">
        <p14:creationId xmlns:p14="http://schemas.microsoft.com/office/powerpoint/2010/main" val="2742296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B3B9D-AEBF-5045-88F9-00383DD68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772"/>
            <a:ext cx="10515600" cy="4351338"/>
          </a:xfrm>
        </p:spPr>
        <p:txBody>
          <a:bodyPr/>
          <a:lstStyle/>
          <a:p>
            <a:r>
              <a:rPr lang="en-US" dirty="0" err="1"/>
              <a:t>McRobert’s</a:t>
            </a:r>
            <a:r>
              <a:rPr lang="en-US" dirty="0"/>
              <a:t> maneuver performed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Wood’s screw maneuver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08333-8C3F-5546-8B4E-C538970F7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631" y="914624"/>
            <a:ext cx="3700379" cy="3216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C0921-4A4F-014F-9B42-BB846DDD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308" y="4223944"/>
            <a:ext cx="2883568" cy="24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84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6EE7-4128-A048-B8B5-128F58E3E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Biological and historical perspective</a:t>
            </a:r>
          </a:p>
        </p:txBody>
      </p:sp>
    </p:spTree>
    <p:extLst>
      <p:ext uri="{BB962C8B-B14F-4D97-AF65-F5344CB8AC3E}">
        <p14:creationId xmlns:p14="http://schemas.microsoft.com/office/powerpoint/2010/main" val="2240145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2A2B-200F-B34E-87CE-00D2F759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CBFE-5858-1743-8F5D-BEF813A58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2983"/>
            <a:ext cx="10515600" cy="4351338"/>
          </a:xfrm>
        </p:spPr>
        <p:txBody>
          <a:bodyPr/>
          <a:lstStyle/>
          <a:p>
            <a:r>
              <a:rPr lang="en-US" dirty="0"/>
              <a:t>&lt; 60 seconds of shoulder dystocia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3650g (8 </a:t>
            </a:r>
            <a:r>
              <a:rPr lang="en-US" dirty="0" err="1"/>
              <a:t>lb</a:t>
            </a:r>
            <a:r>
              <a:rPr lang="en-US" dirty="0"/>
              <a:t>) infant, transferred to NICU</a:t>
            </a:r>
          </a:p>
          <a:p>
            <a:pPr lvl="1"/>
            <a:r>
              <a:rPr lang="en-US" dirty="0"/>
              <a:t> Poor respiratory effort, acidemia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degree perineal laceration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5DC90-A1EC-0048-AC4C-9413BA462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581" y="1294606"/>
            <a:ext cx="3973038" cy="41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3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8581-787F-6849-BB76-3D30381E7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B46B0-0465-F04D-A65D-1513981D1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1167"/>
            <a:ext cx="10515600" cy="3445795"/>
          </a:xfrm>
        </p:spPr>
        <p:txBody>
          <a:bodyPr/>
          <a:lstStyle/>
          <a:p>
            <a:r>
              <a:rPr lang="en-US" dirty="0"/>
              <a:t>Known shoulder dystocia</a:t>
            </a:r>
          </a:p>
        </p:txBody>
      </p:sp>
    </p:spTree>
    <p:extLst>
      <p:ext uri="{BB962C8B-B14F-4D97-AF65-F5344CB8AC3E}">
        <p14:creationId xmlns:p14="http://schemas.microsoft.com/office/powerpoint/2010/main" val="2484284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BD28-CAA2-3748-B3A1-A50A0676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Epidemiology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0FEF5-01A8-024C-BA08-F0E2F4D57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730"/>
            <a:ext cx="10515600" cy="3119354"/>
          </a:xfrm>
        </p:spPr>
        <p:txBody>
          <a:bodyPr/>
          <a:lstStyle/>
          <a:p>
            <a:r>
              <a:rPr lang="en-US" dirty="0"/>
              <a:t>Definition: Failure to deliver fetal shoulder or shoulders with gentle downward traction on the fetal head, requiring other obstetric maneuvers</a:t>
            </a:r>
          </a:p>
          <a:p>
            <a:endParaRPr lang="en-US" dirty="0"/>
          </a:p>
          <a:p>
            <a:r>
              <a:rPr lang="en-US" dirty="0"/>
              <a:t>Incidence: 0.2% - 3.0% of NSVD depending upon definition used and study population</a:t>
            </a:r>
          </a:p>
        </p:txBody>
      </p:sp>
    </p:spTree>
    <p:extLst>
      <p:ext uri="{BB962C8B-B14F-4D97-AF65-F5344CB8AC3E}">
        <p14:creationId xmlns:p14="http://schemas.microsoft.com/office/powerpoint/2010/main" val="2724076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4534-736C-8D47-B60F-3EFC9CC5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Risk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D688-4933-7B48-8B42-4DA017CA2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016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ACOG Practice Bulletin 178: 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	“An unpredictable and unpreventable obstetric emergency 	[…] </a:t>
            </a:r>
            <a:r>
              <a:rPr lang="en-US" i="1" dirty="0" err="1"/>
              <a:t>prepregnancy</a:t>
            </a:r>
            <a:r>
              <a:rPr lang="en-US" i="1" dirty="0"/>
              <a:t>, antepartum, and intrapartum risk 	factors have extremely poor predictive value for shoulder 	dystocia”</a:t>
            </a:r>
            <a:br>
              <a:rPr lang="en-US" i="1" dirty="0"/>
            </a:br>
            <a:endParaRPr lang="en-US" dirty="0"/>
          </a:p>
          <a:p>
            <a:r>
              <a:rPr lang="en-US" dirty="0"/>
              <a:t>About 50% of SD pregnancies have no identifiable risk factors</a:t>
            </a:r>
          </a:p>
        </p:txBody>
      </p:sp>
    </p:spTree>
    <p:extLst>
      <p:ext uri="{BB962C8B-B14F-4D97-AF65-F5344CB8AC3E}">
        <p14:creationId xmlns:p14="http://schemas.microsoft.com/office/powerpoint/2010/main" val="3649515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4534-736C-8D47-B60F-3EFC9CC5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Risk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D688-4933-7B48-8B42-4DA017CA2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High birth weight</a:t>
            </a:r>
          </a:p>
          <a:p>
            <a:pPr lvl="1"/>
            <a:r>
              <a:rPr lang="en-US" dirty="0"/>
              <a:t>maternal DM</a:t>
            </a:r>
          </a:p>
          <a:p>
            <a:pPr lvl="1"/>
            <a:r>
              <a:rPr lang="en-US" dirty="0"/>
              <a:t>Previous shoulder dystocia (recurrence rate &gt;10%)</a:t>
            </a:r>
          </a:p>
          <a:p>
            <a:pPr lvl="1"/>
            <a:r>
              <a:rPr lang="en-US" dirty="0"/>
              <a:t>post-term pregnancy</a:t>
            </a:r>
          </a:p>
          <a:p>
            <a:pPr lvl="1"/>
            <a:r>
              <a:rPr lang="en-US" dirty="0"/>
              <a:t>male fetal sex</a:t>
            </a:r>
          </a:p>
          <a:p>
            <a:pPr lvl="1"/>
            <a:r>
              <a:rPr lang="en-US" dirty="0"/>
              <a:t>maternal obesity</a:t>
            </a:r>
          </a:p>
          <a:p>
            <a:pPr lvl="1"/>
            <a:r>
              <a:rPr lang="en-US" dirty="0"/>
              <a:t>advanced maternal age</a:t>
            </a:r>
          </a:p>
          <a:p>
            <a:pPr lvl="1"/>
            <a:r>
              <a:rPr lang="en-US" dirty="0"/>
              <a:t>operative vaginal delivery</a:t>
            </a:r>
          </a:p>
          <a:p>
            <a:pPr lvl="1"/>
            <a:r>
              <a:rPr lang="en-US" dirty="0"/>
              <a:t>precipitous or prolonged labor,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312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BE75-CD3F-7C45-B0C2-0E20E400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14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Pathophysiology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E58BD-E814-0D4A-837E-2566596BD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9589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Descent of fetal head while anterior or posterior shoulder remain obstructed</a:t>
            </a:r>
          </a:p>
          <a:p>
            <a:endParaRPr lang="en-US" dirty="0"/>
          </a:p>
          <a:p>
            <a:r>
              <a:rPr lang="en-US" dirty="0"/>
              <a:t>Fetal </a:t>
            </a:r>
            <a:r>
              <a:rPr lang="en-US" dirty="0" err="1"/>
              <a:t>bisacromial</a:t>
            </a:r>
            <a:r>
              <a:rPr lang="en-US" dirty="0"/>
              <a:t> diameter typically enters pelvis obliquely with posterior shoulder ahead of anterior shoulder; if the shoulders remain A-P during descent, </a:t>
            </a:r>
            <a:r>
              <a:rPr lang="en-US" dirty="0" err="1"/>
              <a:t>anter</a:t>
            </a:r>
            <a:r>
              <a:rPr lang="en-US" dirty="0"/>
              <a:t> shoulder can become impacted on symphysis pubis or posterior shoulder on sacral promontory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Mechanical </a:t>
            </a:r>
            <a:r>
              <a:rPr lang="en-US" dirty="0" err="1"/>
              <a:t>comperssion</a:t>
            </a:r>
            <a:r>
              <a:rPr lang="en-US" dirty="0"/>
              <a:t> leads to symptoms</a:t>
            </a:r>
          </a:p>
        </p:txBody>
      </p:sp>
    </p:spTree>
    <p:extLst>
      <p:ext uri="{BB962C8B-B14F-4D97-AF65-F5344CB8AC3E}">
        <p14:creationId xmlns:p14="http://schemas.microsoft.com/office/powerpoint/2010/main" val="3783570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C53E-8A5B-524D-9CFF-8B97197D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Major Complications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58C95-0C17-3D43-B042-92EA2E4E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805"/>
            <a:ext cx="10515600" cy="472636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About 95% of the time, no major complications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Brachial plexus injury [</a:t>
            </a:r>
            <a:r>
              <a:rPr lang="en-US" i="1" dirty="0"/>
              <a:t>Transient or Permanent</a:t>
            </a:r>
            <a:r>
              <a:rPr lang="en-US" dirty="0"/>
              <a:t>] (</a:t>
            </a:r>
            <a:r>
              <a:rPr lang="en-US" dirty="0" err="1"/>
              <a:t>Erb’s</a:t>
            </a:r>
            <a:r>
              <a:rPr lang="en-US" dirty="0"/>
              <a:t> palsy) 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Clavicular fracture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Humeral fracture</a:t>
            </a:r>
          </a:p>
          <a:p>
            <a:endParaRPr lang="en-US" dirty="0"/>
          </a:p>
          <a:p>
            <a:r>
              <a:rPr lang="en-US" dirty="0"/>
              <a:t>Neonatal asphyxia: Especially if infant is “stuck” for &gt; 5 minutes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Death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Maternal: 3</a:t>
            </a:r>
            <a:r>
              <a:rPr lang="en-US" baseline="30000" dirty="0"/>
              <a:t>rd</a:t>
            </a:r>
            <a:r>
              <a:rPr lang="en-US" dirty="0"/>
              <a:t> and 4</a:t>
            </a:r>
            <a:r>
              <a:rPr lang="en-US" baseline="30000" dirty="0"/>
              <a:t>th</a:t>
            </a:r>
            <a:r>
              <a:rPr lang="en-US" dirty="0"/>
              <a:t> degree lacerations, hemorrhage</a:t>
            </a:r>
          </a:p>
        </p:txBody>
      </p:sp>
    </p:spTree>
    <p:extLst>
      <p:ext uri="{BB962C8B-B14F-4D97-AF65-F5344CB8AC3E}">
        <p14:creationId xmlns:p14="http://schemas.microsoft.com/office/powerpoint/2010/main" val="1462080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27CC-E919-164F-9B0B-644B4F7D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C1-BA58-C644-9852-79E49FA97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McRobert’s</a:t>
            </a:r>
            <a:r>
              <a:rPr lang="en-US" dirty="0"/>
              <a:t> Maneuver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± Suprapubic pressure</a:t>
            </a:r>
          </a:p>
        </p:txBody>
      </p:sp>
      <p:pic>
        <p:nvPicPr>
          <p:cNvPr id="5122" name="Picture 2" descr="McRoberts maneuver - Wikipedia">
            <a:extLst>
              <a:ext uri="{FF2B5EF4-FFF2-40B4-BE49-F238E27FC236}">
                <a16:creationId xmlns:a16="http://schemas.microsoft.com/office/drawing/2014/main" id="{85F32C2C-DF40-214B-AFE8-64558B3DB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39" y="480259"/>
            <a:ext cx="5492661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13D0A6-B0F7-5947-B756-47CCC75AAEF5}"/>
              </a:ext>
            </a:extLst>
          </p:cNvPr>
          <p:cNvSpPr txBox="1"/>
          <p:nvPr/>
        </p:nvSpPr>
        <p:spPr>
          <a:xfrm>
            <a:off x="1616630" y="5988734"/>
            <a:ext cx="895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assistants grasp legs and flex backwards causing cephalad rotation of symphysis pubis and flattening of lordosis, freeing shoulder</a:t>
            </a:r>
          </a:p>
        </p:txBody>
      </p:sp>
    </p:spTree>
    <p:extLst>
      <p:ext uri="{BB962C8B-B14F-4D97-AF65-F5344CB8AC3E}">
        <p14:creationId xmlns:p14="http://schemas.microsoft.com/office/powerpoint/2010/main" val="2614424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27CC-E919-164F-9B0B-644B4F7D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Treatments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C1-BA58-C644-9852-79E49FA97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No evidence exists for superiority of other maneuvers</a:t>
            </a:r>
          </a:p>
          <a:p>
            <a:pPr lvl="1"/>
            <a:r>
              <a:rPr lang="en-US" dirty="0"/>
              <a:t>Rubin maneuver, Woods Screw maneuver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8EBB1-58F5-6348-9D65-864B6EB4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09" y="2940694"/>
            <a:ext cx="5631782" cy="33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0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D2A5-8FB2-264D-B507-A49850D39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Gunn-</a:t>
            </a:r>
            <a:r>
              <a:rPr lang="en-US" dirty="0" err="1"/>
              <a:t>Zavanelli</a:t>
            </a:r>
            <a:r>
              <a:rPr lang="en-US" dirty="0"/>
              <a:t>-O’Leary: Last resort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D6D8C-D22F-A940-9352-1B88DFA4D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terbutaline or nitroglycerine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Place fetal scalp electrode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Rotate head back to occiput anterior and push back into uterus as far as possible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Deliver via stat C-section</a:t>
            </a:r>
          </a:p>
        </p:txBody>
      </p:sp>
    </p:spTree>
    <p:extLst>
      <p:ext uri="{BB962C8B-B14F-4D97-AF65-F5344CB8AC3E}">
        <p14:creationId xmlns:p14="http://schemas.microsoft.com/office/powerpoint/2010/main" val="313861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1AC13-27DA-B34D-80AC-7A2008CE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Etymology of Dystocia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203BC-1CB5-3F41-A54F-26C9A5ECE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1970165"/>
            <a:ext cx="3835400" cy="393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0A44D3-CC93-F34B-A733-CBDCC1F3730A}"/>
              </a:ext>
            </a:extLst>
          </p:cNvPr>
          <p:cNvSpPr txBox="1"/>
          <p:nvPr/>
        </p:nvSpPr>
        <p:spPr>
          <a:xfrm>
            <a:off x="2108753" y="255311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Dus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 err="1">
                <a:latin typeface="Helvetica" pitchFamily="2" charset="0"/>
              </a:rPr>
              <a:t>dys</a:t>
            </a:r>
            <a:r>
              <a:rPr lang="en-US" dirty="0">
                <a:latin typeface="Helvetica" pitchFamily="2" charset="0"/>
              </a:rPr>
              <a:t>) - Bad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259E9-811A-9341-984C-40F13D09986F}"/>
              </a:ext>
            </a:extLst>
          </p:cNvPr>
          <p:cNvSpPr txBox="1"/>
          <p:nvPr/>
        </p:nvSpPr>
        <p:spPr>
          <a:xfrm>
            <a:off x="8156763" y="2553111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tokos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 err="1">
                <a:latin typeface="Helvetica" pitchFamily="2" charset="0"/>
              </a:rPr>
              <a:t>tocia</a:t>
            </a:r>
            <a:r>
              <a:rPr lang="en-US" dirty="0">
                <a:latin typeface="Helvetica" pitchFamily="2" charset="0"/>
              </a:rPr>
              <a:t>) - Childbirth</a:t>
            </a:r>
          </a:p>
        </p:txBody>
      </p:sp>
    </p:spTree>
    <p:extLst>
      <p:ext uri="{BB962C8B-B14F-4D97-AF65-F5344CB8AC3E}">
        <p14:creationId xmlns:p14="http://schemas.microsoft.com/office/powerpoint/2010/main" val="1973509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D158-61E4-0444-9C21-35BAEAF65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6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BC8CDB-08E0-1D4F-B088-5CDF04B51400}"/>
              </a:ext>
            </a:extLst>
          </p:cNvPr>
          <p:cNvSpPr txBox="1">
            <a:spLocks/>
          </p:cNvSpPr>
          <p:nvPr/>
        </p:nvSpPr>
        <p:spPr>
          <a:xfrm>
            <a:off x="838200" y="3814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3720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165B249-A857-374F-A897-444A377EE237}"/>
              </a:ext>
            </a:extLst>
          </p:cNvPr>
          <p:cNvGrpSpPr/>
          <p:nvPr/>
        </p:nvGrpSpPr>
        <p:grpSpPr>
          <a:xfrm>
            <a:off x="1217424" y="4044433"/>
            <a:ext cx="2272522" cy="2579314"/>
            <a:chOff x="4095753" y="1367643"/>
            <a:chExt cx="4471688" cy="50753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ABFD7B-DC8B-294A-AF8B-912C4A37E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5753" y="1367643"/>
              <a:ext cx="4471688" cy="2124792"/>
            </a:xfrm>
            <a:prstGeom prst="rect">
              <a:avLst/>
            </a:prstGeom>
          </p:spPr>
        </p:pic>
        <p:pic>
          <p:nvPicPr>
            <p:cNvPr id="7172" name="Picture 4" descr="5 things that scare and stress your cat - Times of India">
              <a:extLst>
                <a:ext uri="{FF2B5EF4-FFF2-40B4-BE49-F238E27FC236}">
                  <a16:creationId xmlns:a16="http://schemas.microsoft.com/office/drawing/2014/main" id="{BF58A559-8A26-C040-810F-EE4A0459DE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753" y="3480631"/>
              <a:ext cx="4471688" cy="2962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0F250B-5B11-5A45-8B56-0AADA2B25801}"/>
              </a:ext>
            </a:extLst>
          </p:cNvPr>
          <p:cNvGrpSpPr/>
          <p:nvPr/>
        </p:nvGrpSpPr>
        <p:grpSpPr>
          <a:xfrm>
            <a:off x="4595957" y="2819420"/>
            <a:ext cx="3595543" cy="3688467"/>
            <a:chOff x="6552326" y="1091582"/>
            <a:chExt cx="5391881" cy="55312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70CA4F-6C44-E44A-8B40-66746A6D4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2326" y="4674558"/>
              <a:ext cx="5391881" cy="1948255"/>
            </a:xfrm>
            <a:prstGeom prst="rect">
              <a:avLst/>
            </a:prstGeom>
          </p:spPr>
        </p:pic>
        <p:pic>
          <p:nvPicPr>
            <p:cNvPr id="7174" name="Picture 6" descr="Our Understanding of Giraffes Does Not Measure Up - The New York Times">
              <a:extLst>
                <a:ext uri="{FF2B5EF4-FFF2-40B4-BE49-F238E27FC236}">
                  <a16:creationId xmlns:a16="http://schemas.microsoft.com/office/drawing/2014/main" id="{0E13ECF1-231D-5441-9A8C-78C73ED49B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2326" y="1091582"/>
              <a:ext cx="5391881" cy="3582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691A3F-4415-9244-974C-F6D9C59B28A6}"/>
              </a:ext>
            </a:extLst>
          </p:cNvPr>
          <p:cNvGrpSpPr/>
          <p:nvPr/>
        </p:nvGrpSpPr>
        <p:grpSpPr>
          <a:xfrm>
            <a:off x="8636000" y="2748056"/>
            <a:ext cx="3142001" cy="3875691"/>
            <a:chOff x="376136" y="407164"/>
            <a:chExt cx="4919764" cy="60685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4C0807-E088-774E-B225-420ADB61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137" y="407164"/>
              <a:ext cx="4919763" cy="3181447"/>
            </a:xfrm>
            <a:prstGeom prst="rect">
              <a:avLst/>
            </a:prstGeom>
          </p:spPr>
        </p:pic>
        <p:pic>
          <p:nvPicPr>
            <p:cNvPr id="7176" name="Picture 8" descr="Capuchins – Primates Incorporated">
              <a:extLst>
                <a:ext uri="{FF2B5EF4-FFF2-40B4-BE49-F238E27FC236}">
                  <a16:creationId xmlns:a16="http://schemas.microsoft.com/office/drawing/2014/main" id="{D4A0DC46-B670-3640-B451-B311EDFFC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36" y="3195903"/>
              <a:ext cx="4919763" cy="3279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49DF0E-50FF-1340-B523-31BD228B0E2F}"/>
              </a:ext>
            </a:extLst>
          </p:cNvPr>
          <p:cNvGrpSpPr/>
          <p:nvPr/>
        </p:nvGrpSpPr>
        <p:grpSpPr>
          <a:xfrm>
            <a:off x="759181" y="1041105"/>
            <a:ext cx="3392275" cy="2775956"/>
            <a:chOff x="-124980" y="-1016707"/>
            <a:chExt cx="6068042" cy="49655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A8CA41-1061-8441-927E-3EDB73688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24980" y="-1016707"/>
              <a:ext cx="6068042" cy="2009546"/>
            </a:xfrm>
            <a:prstGeom prst="rect">
              <a:avLst/>
            </a:prstGeom>
          </p:spPr>
        </p:pic>
        <p:pic>
          <p:nvPicPr>
            <p:cNvPr id="7178" name="Picture 10" descr="Yes, goat yoga is a thing and you need to do it - Seattle NorthCountry">
              <a:extLst>
                <a:ext uri="{FF2B5EF4-FFF2-40B4-BE49-F238E27FC236}">
                  <a16:creationId xmlns:a16="http://schemas.microsoft.com/office/drawing/2014/main" id="{DEA7939D-760B-5947-BF4B-0DA168185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980" y="914853"/>
              <a:ext cx="6068042" cy="3034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7841B3-8A75-344F-BB9F-9716A0FD15F2}"/>
              </a:ext>
            </a:extLst>
          </p:cNvPr>
          <p:cNvGrpSpPr/>
          <p:nvPr/>
        </p:nvGrpSpPr>
        <p:grpSpPr>
          <a:xfrm>
            <a:off x="7272250" y="205442"/>
            <a:ext cx="4486311" cy="2340685"/>
            <a:chOff x="6766500" y="191728"/>
            <a:chExt cx="5177707" cy="27014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9DE872-0485-1A43-BF2F-469573A24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67441" y="191728"/>
              <a:ext cx="3376766" cy="2701413"/>
            </a:xfrm>
            <a:prstGeom prst="rect">
              <a:avLst/>
            </a:prstGeom>
          </p:spPr>
        </p:pic>
        <p:pic>
          <p:nvPicPr>
            <p:cNvPr id="7170" name="Picture 2" descr="Elephant - Wikipedia">
              <a:extLst>
                <a:ext uri="{FF2B5EF4-FFF2-40B4-BE49-F238E27FC236}">
                  <a16:creationId xmlns:a16="http://schemas.microsoft.com/office/drawing/2014/main" id="{1E64E053-19D8-C649-875B-B405D9393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66500" y="191728"/>
              <a:ext cx="1800941" cy="2701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C6FF7749-EEBE-CF49-A1A1-7775069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3190" y="-49303"/>
            <a:ext cx="8411467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Not a uniquely human disorder</a:t>
            </a:r>
          </a:p>
        </p:txBody>
      </p:sp>
    </p:spTree>
    <p:extLst>
      <p:ext uri="{BB962C8B-B14F-4D97-AF65-F5344CB8AC3E}">
        <p14:creationId xmlns:p14="http://schemas.microsoft.com/office/powerpoint/2010/main" val="337552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0D4B8B-F856-A54D-89A7-BBC2ED2E9A51}"/>
              </a:ext>
            </a:extLst>
          </p:cNvPr>
          <p:cNvSpPr txBox="1"/>
          <p:nvPr/>
        </p:nvSpPr>
        <p:spPr>
          <a:xfrm>
            <a:off x="839450" y="2090172"/>
            <a:ext cx="56962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Called to a gentlewoman in labor. The child's head delivered for a long time -- but even with horrid pulling from the midwife, the remarkably large shoulder prevented delivery. I have been called by midwives to many cases of this kind, in which the child was frequently lost.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2225DC-0821-9741-A619-60F64D9E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364" y="686049"/>
            <a:ext cx="3980305" cy="501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89F78-ABBF-F042-BD88-C9110F5E2D26}"/>
              </a:ext>
            </a:extLst>
          </p:cNvPr>
          <p:cNvSpPr txBox="1"/>
          <p:nvPr/>
        </p:nvSpPr>
        <p:spPr>
          <a:xfrm>
            <a:off x="7759501" y="5863775"/>
            <a:ext cx="283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William Smellie, Born 1697</a:t>
            </a:r>
          </a:p>
          <a:p>
            <a:r>
              <a:rPr lang="en-US" dirty="0"/>
              <a:t>”father of British midwifery”</a:t>
            </a:r>
          </a:p>
        </p:txBody>
      </p:sp>
    </p:spTree>
    <p:extLst>
      <p:ext uri="{BB962C8B-B14F-4D97-AF65-F5344CB8AC3E}">
        <p14:creationId xmlns:p14="http://schemas.microsoft.com/office/powerpoint/2010/main" val="1863664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1878AD-CF3A-A64E-A288-36F76F30F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03" y="374754"/>
            <a:ext cx="3965593" cy="610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8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1878AD-CF3A-A64E-A288-36F76F30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03" y="374754"/>
            <a:ext cx="3965593" cy="6108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B383C5-B50C-7E43-97BD-45AF95BBC1D8}"/>
              </a:ext>
            </a:extLst>
          </p:cNvPr>
          <p:cNvSpPr txBox="1"/>
          <p:nvPr/>
        </p:nvSpPr>
        <p:spPr>
          <a:xfrm>
            <a:off x="8303982" y="2982724"/>
            <a:ext cx="363830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/>
              <a:t>Kaiser Wilhelm II </a:t>
            </a:r>
          </a:p>
          <a:p>
            <a:pPr algn="ctr"/>
            <a:r>
              <a:rPr lang="en-US" sz="2600" dirty="0"/>
              <a:t>Last Emperor of Germany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89569-E120-6B4D-8307-F1CC62895EF3}"/>
              </a:ext>
            </a:extLst>
          </p:cNvPr>
          <p:cNvSpPr txBox="1"/>
          <p:nvPr/>
        </p:nvSpPr>
        <p:spPr>
          <a:xfrm>
            <a:off x="1323246" y="3182778"/>
            <a:ext cx="14912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/>
              <a:t>(painting)</a:t>
            </a:r>
          </a:p>
        </p:txBody>
      </p:sp>
    </p:spTree>
    <p:extLst>
      <p:ext uri="{BB962C8B-B14F-4D97-AF65-F5344CB8AC3E}">
        <p14:creationId xmlns:p14="http://schemas.microsoft.com/office/powerpoint/2010/main" val="376294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Happens When a Bad-Tempered, Distractible Doofus Runs an Empire? | The  New Yorker">
            <a:extLst>
              <a:ext uri="{FF2B5EF4-FFF2-40B4-BE49-F238E27FC236}">
                <a16:creationId xmlns:a16="http://schemas.microsoft.com/office/drawing/2014/main" id="{D9A8C857-14F0-F542-A98F-F66E23462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430" y="149902"/>
            <a:ext cx="25971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ilhelm II, German Emperor - Wikipedia">
            <a:extLst>
              <a:ext uri="{FF2B5EF4-FFF2-40B4-BE49-F238E27FC236}">
                <a16:creationId xmlns:a16="http://schemas.microsoft.com/office/drawing/2014/main" id="{A4DEEA14-97A3-DC4E-A338-B043FBB32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64"/>
          <a:stretch/>
        </p:blipFill>
        <p:spPr bwMode="auto">
          <a:xfrm>
            <a:off x="3922454" y="3578902"/>
            <a:ext cx="2612126" cy="316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Kaiser Wilhelm II in British uniform. | Kaiser wilhelm, Kaiser, Deutsches  kaiserreich">
            <a:extLst>
              <a:ext uri="{FF2B5EF4-FFF2-40B4-BE49-F238E27FC236}">
                <a16:creationId xmlns:a16="http://schemas.microsoft.com/office/drawing/2014/main" id="{BE9EC6D4-C149-C44B-8FF2-44DF5D749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8"/>
          <a:stretch/>
        </p:blipFill>
        <p:spPr bwMode="auto">
          <a:xfrm>
            <a:off x="6549556" y="3578902"/>
            <a:ext cx="2146571" cy="316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k Kaiser Wilhelm II. von Preußen in Uniform, Reitgerte  by German Photographer">
            <a:extLst>
              <a:ext uri="{FF2B5EF4-FFF2-40B4-BE49-F238E27FC236}">
                <a16:creationId xmlns:a16="http://schemas.microsoft.com/office/drawing/2014/main" id="{AA1703CB-F22C-9D4A-A46C-170C1BDC0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580" y="149903"/>
            <a:ext cx="217011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A4F839E-D02A-F04F-B679-BCD611ADC668}"/>
              </a:ext>
            </a:extLst>
          </p:cNvPr>
          <p:cNvSpPr/>
          <p:nvPr/>
        </p:nvSpPr>
        <p:spPr>
          <a:xfrm>
            <a:off x="5360762" y="1304144"/>
            <a:ext cx="819462" cy="21248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D3427A-ECF7-6E40-B216-9AA5721DBAD2}"/>
              </a:ext>
            </a:extLst>
          </p:cNvPr>
          <p:cNvSpPr/>
          <p:nvPr/>
        </p:nvSpPr>
        <p:spPr>
          <a:xfrm>
            <a:off x="7690881" y="987312"/>
            <a:ext cx="471571" cy="1214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E6EA9F-0E72-8345-8DEB-8E9304D7C9F6}"/>
              </a:ext>
            </a:extLst>
          </p:cNvPr>
          <p:cNvSpPr/>
          <p:nvPr/>
        </p:nvSpPr>
        <p:spPr>
          <a:xfrm>
            <a:off x="5360762" y="4379495"/>
            <a:ext cx="735238" cy="2027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296EE7-DB78-E945-A32E-CAA5F80D01C7}"/>
              </a:ext>
            </a:extLst>
          </p:cNvPr>
          <p:cNvSpPr/>
          <p:nvPr/>
        </p:nvSpPr>
        <p:spPr>
          <a:xfrm>
            <a:off x="7710937" y="4379494"/>
            <a:ext cx="735238" cy="1143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8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D404-9214-2B4D-AD6D-16868497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537"/>
            <a:ext cx="10515600" cy="439311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Kaiser Wilhelm II suffered severe shoulder dystocia during birth, which left his left arm withered and unusable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“An English doctor killed my father, and an English doctor crippled my arm, which was the fault of my mother”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 </a:t>
            </a:r>
          </a:p>
          <a:p>
            <a:pPr marL="0" indent="0" algn="ctr">
              <a:buNone/>
            </a:pPr>
            <a:r>
              <a:rPr lang="en-US" i="1" dirty="0"/>
              <a:t>… and his mother was English</a:t>
            </a:r>
          </a:p>
        </p:txBody>
      </p:sp>
    </p:spTree>
    <p:extLst>
      <p:ext uri="{BB962C8B-B14F-4D97-AF65-F5344CB8AC3E}">
        <p14:creationId xmlns:p14="http://schemas.microsoft.com/office/powerpoint/2010/main" val="282787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903</Words>
  <Application>Microsoft Macintosh PowerPoint</Application>
  <PresentationFormat>Widescreen</PresentationFormat>
  <Paragraphs>132</Paragraphs>
  <Slides>30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Helvetica</vt:lpstr>
      <vt:lpstr>Rockwell</vt:lpstr>
      <vt:lpstr>Office Theme</vt:lpstr>
      <vt:lpstr>Shoulder Dystocia</vt:lpstr>
      <vt:lpstr>Biological and historical perspective</vt:lpstr>
      <vt:lpstr>Etymology of Dystocia</vt:lpstr>
      <vt:lpstr>Not a uniquely human disorder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during labor can result in severe and long-lasting deficits</vt:lpstr>
      <vt:lpstr>Case Presentation</vt:lpstr>
      <vt:lpstr>Case Presentation</vt:lpstr>
      <vt:lpstr>PowerPoint Presentation</vt:lpstr>
      <vt:lpstr>Physical Exam</vt:lpstr>
      <vt:lpstr>Labs and Imaging</vt:lpstr>
      <vt:lpstr>Hospital Course</vt:lpstr>
      <vt:lpstr>Shoulder!!!</vt:lpstr>
      <vt:lpstr>PowerPoint Presentation</vt:lpstr>
      <vt:lpstr>Case Conclusion</vt:lpstr>
      <vt:lpstr>Differential diagnosis</vt:lpstr>
      <vt:lpstr>Epidemiology</vt:lpstr>
      <vt:lpstr>Risk Factors</vt:lpstr>
      <vt:lpstr>Risk Factors</vt:lpstr>
      <vt:lpstr>Pathophysiology</vt:lpstr>
      <vt:lpstr>Major Complications</vt:lpstr>
      <vt:lpstr>Management</vt:lpstr>
      <vt:lpstr>Other Treatments</vt:lpstr>
      <vt:lpstr>Gunn-Zavanelli-O’Leary: Last resort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Shoulder Dystocia</dc:title>
  <dc:creator>Kipp Johnson</dc:creator>
  <cp:lastModifiedBy>Kipp Johnson</cp:lastModifiedBy>
  <cp:revision>24</cp:revision>
  <dcterms:created xsi:type="dcterms:W3CDTF">2020-12-08T03:11:49Z</dcterms:created>
  <dcterms:modified xsi:type="dcterms:W3CDTF">2020-12-08T14:39:51Z</dcterms:modified>
</cp:coreProperties>
</file>